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11562" r:id="rId2"/>
    <p:sldId id="11557" r:id="rId3"/>
    <p:sldId id="11559" r:id="rId4"/>
    <p:sldId id="11555" r:id="rId5"/>
    <p:sldId id="11560" r:id="rId6"/>
    <p:sldId id="11563" r:id="rId7"/>
    <p:sldId id="11561" r:id="rId8"/>
  </p:sldIdLst>
  <p:sldSz cx="9906000" cy="6858000" type="A4"/>
  <p:notesSz cx="6808788" cy="9940925"/>
  <p:defaultTextStyle>
    <a:defPPr>
      <a:defRPr lang="ru-RU"/>
    </a:defPPr>
    <a:lvl1pPr marL="0" algn="l" defTabSz="80452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63" algn="l" defTabSz="80452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27" algn="l" defTabSz="80452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791" algn="l" defTabSz="80452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055" algn="l" defTabSz="80452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318" algn="l" defTabSz="80452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581" algn="l" defTabSz="80452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845" algn="l" defTabSz="80452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109" algn="l" defTabSz="80452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  <p15:guide id="4" pos="3120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  <p15:guide id="7" pos="6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йоров_МВ" initials="М" lastIdx="2" clrIdx="0">
    <p:extLst>
      <p:ext uri="{19B8F6BF-5375-455C-9EA6-DF929625EA0E}">
        <p15:presenceInfo xmlns:p15="http://schemas.microsoft.com/office/powerpoint/2012/main" userId="Майоров_М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B1"/>
    <a:srgbClr val="FFFFFF"/>
    <a:srgbClr val="FD6155"/>
    <a:srgbClr val="0D9B5B"/>
    <a:srgbClr val="59F1AC"/>
    <a:srgbClr val="FDFDFD"/>
    <a:srgbClr val="686868"/>
    <a:srgbClr val="F2DECE"/>
    <a:srgbClr val="031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67" autoAdjust="0"/>
    <p:restoredTop sz="96850" autoAdjust="0"/>
  </p:normalViewPr>
  <p:slideViewPr>
    <p:cSldViewPr snapToGrid="0">
      <p:cViewPr varScale="1">
        <p:scale>
          <a:sx n="129" d="100"/>
          <a:sy n="129" d="100"/>
        </p:scale>
        <p:origin x="1254" y="96"/>
      </p:cViewPr>
      <p:guideLst>
        <p:guide orient="horz" pos="2183"/>
        <p:guide orient="horz" pos="2387"/>
        <p:guide pos="3120"/>
        <p:guide orient="horz" pos="572"/>
        <p:guide orient="horz" pos="1253"/>
        <p:guide pos="62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59A52-588B-4ADE-9BCA-343F949B845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66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B59C1-9077-4EB8-AAD4-135654490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5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2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63" algn="l" defTabSz="80452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27" algn="l" defTabSz="80452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791" algn="l" defTabSz="80452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055" algn="l" defTabSz="80452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318" algn="l" defTabSz="80452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581" algn="l" defTabSz="80452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845" algn="l" defTabSz="80452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109" algn="l" defTabSz="80452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2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8663" y="1341438"/>
            <a:ext cx="5229225" cy="3619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4DD1A-F5C5-4BBA-83B3-22124E959E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30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8663" y="1341438"/>
            <a:ext cx="5229225" cy="3619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4DD1A-F5C5-4BBA-83B3-22124E959E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92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8663" y="1341438"/>
            <a:ext cx="5229225" cy="3619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4DD1A-F5C5-4BBA-83B3-22124E959E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07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8663" y="1341438"/>
            <a:ext cx="5229225" cy="3619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4DD1A-F5C5-4BBA-83B3-22124E959E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9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447">
              <a:defRPr/>
            </a:pPr>
            <a:fld id="{BC54DD1A-F5C5-4BBA-83B3-22124E959EB5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42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447">
              <a:defRPr/>
            </a:pPr>
            <a:fld id="{BC54DD1A-F5C5-4BBA-83B3-22124E959EB5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7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6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3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1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2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0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4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3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2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2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2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3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819FD-C42C-4F8C-9AFF-2CBC2E88819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EE99-BDC8-4DE4-B5F6-4B060E1C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1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37EF712-29A0-41A8-BB1B-C83DE126A37C}"/>
              </a:ext>
            </a:extLst>
          </p:cNvPr>
          <p:cNvSpPr/>
          <p:nvPr/>
        </p:nvSpPr>
        <p:spPr>
          <a:xfrm>
            <a:off x="0" y="0"/>
            <a:ext cx="9906000" cy="6841630"/>
          </a:xfrm>
          <a:prstGeom prst="rect">
            <a:avLst/>
          </a:prstGeom>
          <a:blipFill dpi="0" rotWithShape="1">
            <a:blip r:embed="rId3">
              <a:alphaModFix amt="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8000"/>
                      </a14:imgEffect>
                      <a14:imgEffect>
                        <a14:colorTemperature colorTemp="3087"/>
                      </a14:imgEffect>
                      <a14:imgEffect>
                        <a14:saturation sat="0"/>
                      </a14:imgEffect>
                      <a14:imgEffect>
                        <a14:brightnessContrast bright="26000" contrast="41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08319">
              <a:defRPr/>
            </a:pPr>
            <a:endParaRPr lang="ru-RU" sz="127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0AA576A-4250-4DD9-B978-28877875FAB9}"/>
              </a:ext>
            </a:extLst>
          </p:cNvPr>
          <p:cNvSpPr/>
          <p:nvPr/>
        </p:nvSpPr>
        <p:spPr>
          <a:xfrm>
            <a:off x="227721" y="-217687"/>
            <a:ext cx="8966323" cy="14120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08319">
              <a:defRPr/>
            </a:pPr>
            <a:r>
              <a:rPr lang="ru-RU" sz="2177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ОБОРОНЫ РОССИЙСКОЙ ФЕДЕРАЦИИ</a:t>
            </a:r>
          </a:p>
        </p:txBody>
      </p:sp>
      <p:pic>
        <p:nvPicPr>
          <p:cNvPr id="41" name="Picture 12" descr="Средняя эмблема МО (орел)">
            <a:extLst>
              <a:ext uri="{FF2B5EF4-FFF2-40B4-BE49-F238E27FC236}">
                <a16:creationId xmlns="" xmlns:a16="http://schemas.microsoft.com/office/drawing/2014/main" id="{46319962-8E8A-4647-9027-EE4E9EC8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092" y="1154841"/>
            <a:ext cx="2824245" cy="190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203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4B2B790-9991-4B0F-A384-94243C0E14E9}"/>
              </a:ext>
            </a:extLst>
          </p:cNvPr>
          <p:cNvSpPr/>
          <p:nvPr/>
        </p:nvSpPr>
        <p:spPr>
          <a:xfrm>
            <a:off x="4596055" y="3274513"/>
            <a:ext cx="4902321" cy="19925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08319">
              <a:defRPr/>
            </a:pPr>
            <a:r>
              <a:rPr lang="ru-RU" sz="2177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гарантии военнослужащих, принимающих участие в специальной военной операции, и членов их семей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3F3C647-A8FD-44AA-8701-B0A1EDB28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28" y="-32174"/>
            <a:ext cx="9973128" cy="759184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C8C2379-3715-43C4-A170-147AA21A0AA2}"/>
              </a:ext>
            </a:extLst>
          </p:cNvPr>
          <p:cNvSpPr/>
          <p:nvPr/>
        </p:nvSpPr>
        <p:spPr>
          <a:xfrm>
            <a:off x="4105275" y="-35654"/>
            <a:ext cx="5800725" cy="7591848"/>
          </a:xfrm>
          <a:prstGeom prst="rect">
            <a:avLst/>
          </a:prstGeom>
          <a:gradFill>
            <a:gsLst>
              <a:gs pos="0">
                <a:srgbClr val="4F81BD">
                  <a:lumMod val="5000"/>
                  <a:lumOff val="95000"/>
                  <a:alpha val="0"/>
                </a:srgbClr>
              </a:gs>
              <a:gs pos="54000">
                <a:srgbClr val="F6F9FD">
                  <a:alpha val="29000"/>
                </a:srgbClr>
              </a:gs>
              <a:gs pos="100000">
                <a:srgbClr val="4F81BD">
                  <a:lumMod val="30000"/>
                  <a:lumOff val="70000"/>
                  <a:alpha val="18000"/>
                </a:srgb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216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0AA576A-4250-4DD9-B978-28877875FAB9}"/>
              </a:ext>
            </a:extLst>
          </p:cNvPr>
          <p:cNvSpPr/>
          <p:nvPr/>
        </p:nvSpPr>
        <p:spPr>
          <a:xfrm>
            <a:off x="-67128" y="-230435"/>
            <a:ext cx="9973129" cy="15565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216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ОБОРОНЫ РОССИЙСКОЙ ФЕДЕРАЦИИ</a:t>
            </a:r>
          </a:p>
        </p:txBody>
      </p:sp>
      <p:pic>
        <p:nvPicPr>
          <p:cNvPr id="13" name="Picture 12" descr="Средняя эмблема МО (орел)">
            <a:extLst>
              <a:ext uri="{FF2B5EF4-FFF2-40B4-BE49-F238E27FC236}">
                <a16:creationId xmlns="" xmlns:a16="http://schemas.microsoft.com/office/drawing/2014/main" id="{46319962-8E8A-4647-9027-EE4E9EC8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0610" y="1243513"/>
            <a:ext cx="3113207" cy="210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203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4B2B790-9991-4B0F-A384-94243C0E14E9}"/>
              </a:ext>
            </a:extLst>
          </p:cNvPr>
          <p:cNvSpPr/>
          <p:nvPr/>
        </p:nvSpPr>
        <p:spPr>
          <a:xfrm>
            <a:off x="3962401" y="3857916"/>
            <a:ext cx="6010728" cy="21964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221692"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АЛЬБОМ СХЕМ </a:t>
            </a:r>
          </a:p>
          <a:p>
            <a:pPr lvl="0" algn="ctr" defTabSz="1221692"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прав и социальных гарантий военнослужащим, участникам специальной </a:t>
            </a:r>
          </a:p>
          <a:p>
            <a:pPr lvl="0" algn="ctr" defTabSz="1221692"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военной операции, </a:t>
            </a:r>
            <a:endParaRPr lang="ru-RU" sz="24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1221692"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членам их семей</a:t>
            </a:r>
          </a:p>
        </p:txBody>
      </p:sp>
    </p:spTree>
    <p:extLst>
      <p:ext uri="{BB962C8B-B14F-4D97-AF65-F5344CB8AC3E}">
        <p14:creationId xmlns:p14="http://schemas.microsoft.com/office/powerpoint/2010/main" val="23747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0"/>
            <a:ext cx="9925051" cy="682647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6811"/>
          <a:stretch/>
        </p:blipFill>
        <p:spPr>
          <a:xfrm>
            <a:off x="0" y="1"/>
            <a:ext cx="9906000" cy="4161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51619" y="127623"/>
            <a:ext cx="9957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0979">
              <a:defRPr/>
            </a:pPr>
            <a:r>
              <a:rPr lang="ru-RU" sz="1600" b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СОДЕРЖАНИЕ</a:t>
            </a:r>
            <a:endParaRPr lang="ru-RU" sz="1600" b="1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604249"/>
            <a:ext cx="9906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50979">
              <a:defRPr/>
            </a:pP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Схема предоставления прав и социальных гарантий 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военнослужащим – участникам СВО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                                                                 3 стр. </a:t>
            </a:r>
            <a:endParaRPr lang="ru-RU" sz="1400" b="1" i="1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010220"/>
            <a:ext cx="9906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8163" indent="-538163" defTabSz="650979">
              <a:defRPr/>
            </a:pP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Схема предоставления прав и социальных гарантий </a:t>
            </a: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военнослужащим, 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получившим ранение                                                              4 стр. </a:t>
            </a:r>
            <a:endParaRPr lang="ru-RU" sz="1400" b="1" i="1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50859"/>
            <a:ext cx="9906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50979">
              <a:defRPr/>
            </a:pP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Схема предоставления прав и социальных гарантий 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членам семей погибших </a:t>
            </a: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военнослужащих</a:t>
            </a: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                                                           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5 стр. </a:t>
            </a:r>
            <a:endParaRPr lang="ru-RU" sz="1400" b="1" i="1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8363"/>
            <a:ext cx="9906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50979">
              <a:defRPr/>
            </a:pP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Схема выдачи 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удостоверения ветерана боевых действий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                                                                                                                      6 стр. </a:t>
            </a:r>
            <a:endParaRPr lang="ru-RU" sz="1400" b="1" i="1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70740"/>
            <a:ext cx="990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50979">
              <a:defRPr/>
            </a:pP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Порядок осуществления 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единовременной выплаты в размере 3 млн. рублей</a:t>
            </a: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 в случае ранения (контузии, травмы, увечья) </a:t>
            </a:r>
          </a:p>
          <a:p>
            <a:pPr defTabSz="650979">
              <a:defRPr/>
            </a:pPr>
            <a:r>
              <a:rPr lang="ru-RU" sz="1400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по Указу Президента РФ № 98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7 стр. </a:t>
            </a:r>
            <a:endParaRPr lang="ru-RU" sz="1400" b="1" i="1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429750" y="1562"/>
            <a:ext cx="478156" cy="414557"/>
          </a:xfrm>
          <a:prstGeom prst="round2DiagRect">
            <a:avLst>
              <a:gd name="adj1" fmla="val 37671"/>
              <a:gd name="adj2" fmla="val 0"/>
            </a:avLst>
          </a:prstGeom>
          <a:solidFill>
            <a:schemeClr val="accent5">
              <a:alpha val="61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16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1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4"/>
            <a:ext cx="9906000" cy="63516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6811"/>
          <a:stretch/>
        </p:blipFill>
        <p:spPr>
          <a:xfrm>
            <a:off x="0" y="-685"/>
            <a:ext cx="9906000" cy="426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27623"/>
            <a:ext cx="9563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0979">
              <a:defRPr/>
            </a:pPr>
            <a:r>
              <a:rPr lang="ru-RU" sz="1600" b="1" dirty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СХЕМА ПРЕДОСТАВЛЕНИЯ ПРАВ И СОЦИАЛЬНЫХ ГАРАНТИЙ </a:t>
            </a:r>
            <a:r>
              <a:rPr lang="ru-RU" sz="1600" b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ВОЕННОСЛУЖАЩИМ – УЧАСТНИКАМ СВО</a:t>
            </a:r>
            <a:endParaRPr lang="ru-RU" sz="1600" b="1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4" name="Соединительная линия уступом 13"/>
          <p:cNvCxnSpPr>
            <a:stCxn id="7" idx="1"/>
            <a:endCxn id="50" idx="0"/>
          </p:cNvCxnSpPr>
          <p:nvPr/>
        </p:nvCxnSpPr>
        <p:spPr>
          <a:xfrm rot="10800000" flipV="1">
            <a:off x="1926831" y="817457"/>
            <a:ext cx="1253597" cy="440270"/>
          </a:xfrm>
          <a:prstGeom prst="bentConnector2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502843" y="1257727"/>
            <a:ext cx="2847974" cy="38094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29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ОБЯЗАТЕЛЬНЫЕ</a:t>
            </a:r>
            <a:endParaRPr lang="ru-RU" sz="1429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572876" y="1257727"/>
            <a:ext cx="2847975" cy="385318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29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</a:t>
            </a:r>
            <a:r>
              <a:rPr lang="ru-RU" sz="1429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ОСОБЫЕ ОТЛИЧИЯ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58084" y="1762599"/>
            <a:ext cx="2677583" cy="395601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900"/>
              </a:lnSpc>
            </a:pPr>
            <a:r>
              <a:rPr lang="ru-RU" sz="16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Базовое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денежное довольствие</a:t>
            </a:r>
            <a:endParaRPr lang="ru-RU" sz="1600" b="1" dirty="0"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rgbClr val="70AD47">
                      <a:lumMod val="75000"/>
                    </a:srgb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171931" y="1960398"/>
            <a:ext cx="380468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" name="Скругленный прямоугольник 121"/>
          <p:cNvSpPr/>
          <p:nvPr/>
        </p:nvSpPr>
        <p:spPr>
          <a:xfrm>
            <a:off x="1381125" y="4974827"/>
            <a:ext cx="3090791" cy="96994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700"/>
              </a:lnSpc>
            </a:pP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Получение </a:t>
            </a:r>
            <a:r>
              <a:rPr lang="ru-RU" sz="1600" b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статуса </a:t>
            </a:r>
          </a:p>
          <a:p>
            <a:pPr algn="ctr">
              <a:lnSpc>
                <a:spcPts val="1700"/>
              </a:lnSpc>
            </a:pPr>
            <a:r>
              <a:rPr lang="ru-RU" sz="1600" b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ветерана боевых действий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>
              <a:lnSpc>
                <a:spcPts val="1700"/>
              </a:lnSpc>
            </a:pP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соответствующих мер </a:t>
            </a:r>
            <a:endParaRPr lang="ru-RU" sz="1600" kern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социальной поддержки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kern="0" spc="-3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430269" y="4974827"/>
            <a:ext cx="3094605" cy="96994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700"/>
              </a:lnSpc>
            </a:pPr>
            <a:r>
              <a:rPr lang="ru-RU" sz="16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Прием детей </a:t>
            </a: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военнослужащих </a:t>
            </a:r>
            <a:endParaRPr lang="ru-RU" sz="1600" kern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1600" b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обучение </a:t>
            </a:r>
            <a:r>
              <a:rPr lang="ru-RU" sz="1600" b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за </a:t>
            </a:r>
            <a:r>
              <a:rPr lang="ru-RU" sz="16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счет бюджетных средств </a:t>
            </a: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в образовательные организации высшего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образования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kern="0" spc="-3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0" name="Прямая со стрелкой 129"/>
          <p:cNvCxnSpPr/>
          <p:nvPr/>
        </p:nvCxnSpPr>
        <p:spPr>
          <a:xfrm flipH="1">
            <a:off x="4473187" y="5474590"/>
            <a:ext cx="479814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4952998" y="5474590"/>
            <a:ext cx="479814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4961059" y="4644070"/>
            <a:ext cx="0" cy="852344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H="1">
            <a:off x="9410700" y="2209500"/>
            <a:ext cx="371477" cy="2382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9429750" y="11087"/>
            <a:ext cx="478156" cy="414557"/>
          </a:xfrm>
          <a:prstGeom prst="round2DiagRect">
            <a:avLst>
              <a:gd name="adj1" fmla="val 37671"/>
              <a:gd name="adj2" fmla="val 0"/>
            </a:avLst>
          </a:prstGeom>
          <a:solidFill>
            <a:schemeClr val="accent5">
              <a:alpha val="61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16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1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61236" y="2909795"/>
            <a:ext cx="2674431" cy="471137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  <a:tabLst>
                <a:tab pos="2600325" algn="l"/>
              </a:tabLst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Суточные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выплаты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6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16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4 240 руб.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1236" y="3483480"/>
            <a:ext cx="2674431" cy="467526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Ежемесячная социальная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выплата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15 000 руб.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945380" y="906852"/>
            <a:ext cx="0" cy="434107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7" idx="3"/>
            <a:endCxn id="43" idx="0"/>
          </p:cNvCxnSpPr>
          <p:nvPr/>
        </p:nvCxnSpPr>
        <p:spPr>
          <a:xfrm>
            <a:off x="6710334" y="817457"/>
            <a:ext cx="1356564" cy="435897"/>
          </a:xfrm>
          <a:prstGeom prst="bentConnector2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6761103" y="1762599"/>
            <a:ext cx="2649688" cy="799237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600" kern="0" spc="-30" dirty="0">
                <a:solidFill>
                  <a:schemeClr val="tx1"/>
                </a:solidFill>
                <a:latin typeface="Arial Narrow" panose="020B0606020202030204" pitchFamily="34" charset="0"/>
              </a:rPr>
              <a:t>Ежемесячная </a:t>
            </a:r>
            <a:r>
              <a:rPr lang="ru-RU" sz="1600" kern="0" spc="-3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денежная </a:t>
            </a:r>
            <a:r>
              <a:rPr lang="ru-RU" sz="1600" kern="0" spc="-30" dirty="0">
                <a:solidFill>
                  <a:schemeClr val="tx1"/>
                </a:solidFill>
                <a:latin typeface="Arial Narrow" panose="020B0606020202030204" pitchFamily="34" charset="0"/>
              </a:rPr>
              <a:t>выплата </a:t>
            </a:r>
            <a:r>
              <a:rPr lang="ru-RU" sz="1600" kern="0" spc="-3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ветеранам боевых действий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kern="0" spc="-3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16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4 184,51 руб</a:t>
            </a:r>
            <a:r>
              <a:rPr lang="ru-RU" sz="1600" b="1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 </a:t>
            </a:r>
            <a:endParaRPr lang="ru-RU" sz="16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8083" y="2283838"/>
            <a:ext cx="2677584" cy="505255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6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Второй оклад </a:t>
            </a:r>
          </a:p>
          <a:p>
            <a:pPr algn="ctr">
              <a:lnSpc>
                <a:spcPts val="1700"/>
              </a:lnSpc>
            </a:pP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воинской должности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4945378" y="1641434"/>
            <a:ext cx="2" cy="290462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4945684" y="2636200"/>
            <a:ext cx="2" cy="290462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691873" y="1931861"/>
            <a:ext cx="2649688" cy="703180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</a:t>
            </a: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участие в активных наступательных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действиях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6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16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8 000 руб</a:t>
            </a:r>
            <a:r>
              <a:rPr lang="ru-RU" sz="1600" b="1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./сутки</a:t>
            </a:r>
            <a:endParaRPr lang="ru-RU" sz="16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175564" y="2548311"/>
            <a:ext cx="380468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80767" y="3154821"/>
            <a:ext cx="380468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175564" y="3741098"/>
            <a:ext cx="380468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50" idx="1"/>
          </p:cNvCxnSpPr>
          <p:nvPr/>
        </p:nvCxnSpPr>
        <p:spPr>
          <a:xfrm rot="10800000" flipV="1">
            <a:off x="202113" y="1448200"/>
            <a:ext cx="300731" cy="2328162"/>
          </a:xfrm>
          <a:prstGeom prst="bentConnector2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43" idx="3"/>
          </p:cNvCxnSpPr>
          <p:nvPr/>
        </p:nvCxnSpPr>
        <p:spPr>
          <a:xfrm>
            <a:off x="9490885" y="1446013"/>
            <a:ext cx="255296" cy="792856"/>
          </a:xfrm>
          <a:prstGeom prst="bentConnector2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689600" y="3514143"/>
            <a:ext cx="2001257" cy="40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691873" y="2934566"/>
            <a:ext cx="2649687" cy="1012925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</a:t>
            </a: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уничтожение вооружения, военной техники </a:t>
            </a:r>
          </a:p>
          <a:p>
            <a:pPr algn="ctr">
              <a:lnSpc>
                <a:spcPts val="17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и живой силы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противника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6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16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от 50 000 руб. до 1 000 000 руб.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540683" y="2724164"/>
            <a:ext cx="2847292" cy="1628064"/>
            <a:chOff x="6172224" y="3220065"/>
            <a:chExt cx="2873357" cy="162806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541183" y="3225199"/>
              <a:ext cx="2406537" cy="1580064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bg1"/>
                </a:gs>
              </a:gsLst>
            </a:gra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900"/>
                </a:lnSpc>
              </a:pPr>
              <a:endParaRPr lang="ru-RU" sz="16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26" name="Рисунок 4" descr="C:\Users\gvpu-4-1-5\AppData\Local\Temp\FineReader12.00\media\image87.jpe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45" b="10280"/>
            <a:stretch/>
          </p:blipFill>
          <p:spPr bwMode="auto">
            <a:xfrm>
              <a:off x="6172224" y="4444619"/>
              <a:ext cx="814496" cy="40351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913334" y="4370767"/>
              <a:ext cx="2051946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900"/>
                </a:lnSpc>
              </a:pPr>
              <a:r>
                <a:rPr lang="ru-RU" sz="800" spc="-6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БМП</a:t>
              </a:r>
              <a:r>
                <a:rPr lang="ru-RU" sz="800" spc="-60" dirty="0">
                  <a:latin typeface="Arial" panose="020B0604020202020204" pitchFamily="34" charset="0"/>
                  <a:cs typeface="Arial" panose="020B0604020202020204" pitchFamily="34" charset="0"/>
                </a:rPr>
                <a:t>, БМД, </a:t>
              </a:r>
              <a:r>
                <a:rPr lang="ru-RU" sz="800" spc="-6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БТР, САУ, ЗРК </a:t>
              </a:r>
              <a:r>
                <a:rPr lang="ru-RU" sz="800" spc="-60" dirty="0">
                  <a:latin typeface="Arial" panose="020B0604020202020204" pitchFamily="34" charset="0"/>
                  <a:cs typeface="Arial" panose="020B0604020202020204" pitchFamily="34" charset="0"/>
                </a:rPr>
                <a:t>С-300, «Бук», «Тор», БЛА, </a:t>
              </a:r>
              <a:r>
                <a:rPr lang="ru-RU" sz="800" spc="-6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реактивные снаряды </a:t>
              </a:r>
              <a:r>
                <a:rPr lang="ru-RU" sz="800" spc="-60" dirty="0">
                  <a:latin typeface="Arial" panose="020B0604020202020204" pitchFamily="34" charset="0"/>
                  <a:cs typeface="Arial" panose="020B0604020202020204" pitchFamily="34" charset="0"/>
                </a:rPr>
                <a:t>СЗО «Ольха», «Смерч», «</a:t>
              </a:r>
              <a:r>
                <a:rPr lang="ru-RU" sz="800" spc="-60" dirty="0" err="1">
                  <a:latin typeface="Arial" panose="020B0604020202020204" pitchFamily="34" charset="0"/>
                  <a:cs typeface="Arial" panose="020B0604020202020204" pitchFamily="34" charset="0"/>
                </a:rPr>
                <a:t>Химарс</a:t>
              </a:r>
              <a:r>
                <a:rPr lang="ru-RU" sz="800" spc="-6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 - </a:t>
              </a:r>
              <a:r>
                <a:rPr lang="ru-RU" sz="1100" b="1" kern="0" spc="-6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50 </a:t>
              </a:r>
              <a:r>
                <a:rPr lang="ru-RU" sz="1100" b="1" kern="0" spc="-6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000 руб. </a:t>
              </a:r>
              <a:endParaRPr lang="ru-RU" sz="2400" kern="0" spc="-6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640760" y="3606072"/>
              <a:ext cx="100943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 spc="-4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танк - </a:t>
              </a:r>
              <a:r>
                <a:rPr lang="ru-RU" sz="1200" b="1" kern="0" spc="-4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100 </a:t>
              </a:r>
              <a:r>
                <a:rPr lang="ru-RU" sz="1200" b="1" kern="0" spc="-4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000 руб. </a:t>
              </a:r>
              <a:endParaRPr lang="ru-RU" sz="1100" spc="-4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Умножение 24"/>
            <p:cNvSpPr/>
            <p:nvPr/>
          </p:nvSpPr>
          <p:spPr>
            <a:xfrm>
              <a:off x="6693609" y="4482467"/>
              <a:ext cx="283962" cy="247960"/>
            </a:xfrm>
            <a:prstGeom prst="mathMultiply">
              <a:avLst>
                <a:gd name="adj1" fmla="val 337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652114" y="3558138"/>
              <a:ext cx="13934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spc="-4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вертолет - </a:t>
              </a:r>
              <a:r>
                <a:rPr lang="ru-RU" sz="1200" b="1" kern="0" spc="-4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200 000 руб. 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516169" y="4060273"/>
              <a:ext cx="13614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spc="-4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самолет - </a:t>
              </a:r>
              <a:r>
                <a:rPr lang="ru-RU" sz="1200" b="1" kern="0" spc="-4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300 000 руб. 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730355" y="4059012"/>
              <a:ext cx="1288319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800" spc="-4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sz="800" spc="-40" dirty="0">
                  <a:latin typeface="Arial" panose="020B0604020202020204" pitchFamily="34" charset="0"/>
                  <a:cs typeface="Arial" panose="020B0604020202020204" pitchFamily="34" charset="0"/>
                </a:rPr>
                <a:t>захват ПУ «</a:t>
              </a:r>
              <a:r>
                <a:rPr lang="ru-RU" sz="800" spc="-40" dirty="0" err="1">
                  <a:latin typeface="Arial" panose="020B0604020202020204" pitchFamily="34" charset="0"/>
                  <a:cs typeface="Arial" panose="020B0604020202020204" pitchFamily="34" charset="0"/>
                </a:rPr>
                <a:t>Химарс</a:t>
              </a:r>
              <a:r>
                <a:rPr lang="ru-RU" sz="800" spc="-4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 - </a:t>
              </a:r>
            </a:p>
            <a:p>
              <a:pPr algn="ctr">
                <a:lnSpc>
                  <a:spcPts val="1000"/>
                </a:lnSpc>
              </a:pPr>
              <a:r>
                <a:rPr lang="ru-RU" sz="1200" b="1" kern="0" spc="-4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1 000 000 руб. </a:t>
              </a:r>
            </a:p>
          </p:txBody>
        </p:sp>
        <p:pic>
          <p:nvPicPr>
            <p:cNvPr id="1027" name="Рисунок 7" descr="C:\Users\gvpu-4-1-5\AppData\Local\Temp\FineReader12.00\media\image89.jpe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429" l="0" r="25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99" t="2542" r="74500" b="-945"/>
            <a:stretch>
              <a:fillRect/>
            </a:stretch>
          </p:blipFill>
          <p:spPr bwMode="auto">
            <a:xfrm>
              <a:off x="6824011" y="3220065"/>
              <a:ext cx="572815" cy="42080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Рисунок 69" descr="C:\Users\gvpu-4-1-5\AppData\Local\Temp\FineReader12.00\media\image89.jpeg"/>
            <p:cNvPicPr/>
            <p:nvPr/>
          </p:nvPicPr>
          <p:blipFill rotWithShape="1"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49470" r="98940">
                          <a14:foregroundMark x1="72792" y1="39286" x2="72792" y2="39286"/>
                          <a14:foregroundMark x1="70318" y1="37500" x2="70318" y2="3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1" r="3"/>
            <a:stretch/>
          </p:blipFill>
          <p:spPr bwMode="auto">
            <a:xfrm>
              <a:off x="7979484" y="3285871"/>
              <a:ext cx="640867" cy="33858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028" name="Рисунок 329" descr="C:\Users\gvpu-4-1-5\AppData\Local\Temp\FineReader12.00\media\image87.jpe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32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69"/>
            <a:stretch>
              <a:fillRect/>
            </a:stretch>
          </p:blipFill>
          <p:spPr bwMode="auto">
            <a:xfrm>
              <a:off x="6733369" y="3880168"/>
              <a:ext cx="804800" cy="21173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Рисунок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6" t="40321" r="18683" b="27630"/>
            <a:stretch/>
          </p:blipFill>
          <p:spPr bwMode="auto">
            <a:xfrm>
              <a:off x="7958239" y="3759911"/>
              <a:ext cx="873977" cy="37690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Умножение 70"/>
            <p:cNvSpPr/>
            <p:nvPr/>
          </p:nvSpPr>
          <p:spPr>
            <a:xfrm>
              <a:off x="7000335" y="3896045"/>
              <a:ext cx="283962" cy="247960"/>
            </a:xfrm>
            <a:prstGeom prst="mathMultiply">
              <a:avLst>
                <a:gd name="adj1" fmla="val 337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Умножение 72"/>
            <p:cNvSpPr/>
            <p:nvPr/>
          </p:nvSpPr>
          <p:spPr>
            <a:xfrm>
              <a:off x="7019814" y="3378581"/>
              <a:ext cx="283962" cy="247960"/>
            </a:xfrm>
            <a:prstGeom prst="mathMultiply">
              <a:avLst>
                <a:gd name="adj1" fmla="val 337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Умножение 73"/>
            <p:cNvSpPr/>
            <p:nvPr/>
          </p:nvSpPr>
          <p:spPr>
            <a:xfrm>
              <a:off x="8124132" y="3374144"/>
              <a:ext cx="283962" cy="247960"/>
            </a:xfrm>
            <a:prstGeom prst="mathMultiply">
              <a:avLst>
                <a:gd name="adj1" fmla="val 337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Скругленный прямоугольник 42"/>
          <p:cNvSpPr/>
          <p:nvPr/>
        </p:nvSpPr>
        <p:spPr>
          <a:xfrm>
            <a:off x="6642910" y="1253354"/>
            <a:ext cx="2847975" cy="385318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29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ДОПОЛНИТЕЛЬНЫЕ </a:t>
            </a:r>
            <a:endParaRPr lang="ru-RU" sz="1429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0427" y="640072"/>
            <a:ext cx="3529907" cy="35477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14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ДЕНЕЖНЫЕ ВЫПЛАТЫ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0" y="6315466"/>
            <a:ext cx="4953000" cy="542533"/>
          </a:xfrm>
          <a:prstGeom prst="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36000" rIns="0" bIns="0" rtlCol="0" anchor="ctr"/>
          <a:lstStyle/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 марта 2022 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91сс</a:t>
            </a:r>
          </a:p>
          <a:p>
            <a:pPr algn="just">
              <a:lnSpc>
                <a:spcPts val="1000"/>
              </a:lnSpc>
            </a:pP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7 июля 2022 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1217сс</a:t>
            </a: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31 марта 2023 г. № 230дсп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обороны Российской Федерации от 7 апреля 2022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945378" y="6315466"/>
            <a:ext cx="4960622" cy="542534"/>
          </a:xfrm>
          <a:prstGeom prst="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0" rIns="0" bIns="36000" rtlCol="0" anchor="ctr"/>
          <a:lstStyle/>
          <a:p>
            <a:pPr algn="just">
              <a:lnSpc>
                <a:spcPts val="12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Министра обороны Российской Федерации от 4 апреля 2022 г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12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12 января 1995 г. № 5-ФЗ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9 мая 2022 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268 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3180427" y="4419934"/>
            <a:ext cx="3529907" cy="35477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14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СОЦИАЛЬНЫЕ ГАРАНТИИ</a:t>
            </a:r>
          </a:p>
        </p:txBody>
      </p:sp>
    </p:spTree>
    <p:extLst>
      <p:ext uri="{BB962C8B-B14F-4D97-AF65-F5344CB8AC3E}">
        <p14:creationId xmlns:p14="http://schemas.microsoft.com/office/powerpoint/2010/main" val="37542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1" cy="63154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6811"/>
          <a:stretch/>
        </p:blipFill>
        <p:spPr>
          <a:xfrm>
            <a:off x="0" y="-685"/>
            <a:ext cx="9906000" cy="426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272599" y="139053"/>
            <a:ext cx="9957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0979">
              <a:defRPr/>
            </a:pPr>
            <a:r>
              <a:rPr lang="ru-RU" sz="1600" b="1" dirty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СХЕМА ПРЕДОСТАВЛЕНИЯ ПРАВ И СОЦИАЛЬНЫХ ГАРАНТИЙ </a:t>
            </a:r>
            <a:r>
              <a:rPr lang="ru-RU" sz="1600" b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ВОЕННОСЛУЖАЩИМ, ПОЛУЧИВШИМ РАНЕНИЕ</a:t>
            </a:r>
            <a:endParaRPr lang="ru-RU" sz="1600" b="1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8047" y="525059"/>
            <a:ext cx="3529907" cy="35477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14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ДЕНЕЖНЫЕ ВЫПЛАТЫ</a:t>
            </a:r>
          </a:p>
        </p:txBody>
      </p:sp>
      <p:cxnSp>
        <p:nvCxnSpPr>
          <p:cNvPr id="14" name="Соединительная линия уступом 13"/>
          <p:cNvCxnSpPr>
            <a:stCxn id="7" idx="1"/>
            <a:endCxn id="50" idx="0"/>
          </p:cNvCxnSpPr>
          <p:nvPr/>
        </p:nvCxnSpPr>
        <p:spPr>
          <a:xfrm rot="10800000" flipV="1">
            <a:off x="1784385" y="702443"/>
            <a:ext cx="1403662" cy="405451"/>
          </a:xfrm>
          <a:prstGeom prst="bentConnector2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424665" y="1107895"/>
            <a:ext cx="2719440" cy="419039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29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ЕДИНОВРЕМЕННЫЕ ВЫПЛАТЫ</a:t>
            </a:r>
          </a:p>
        </p:txBody>
      </p:sp>
      <p:cxnSp>
        <p:nvCxnSpPr>
          <p:cNvPr id="57" name="Соединительная линия уступом 56"/>
          <p:cNvCxnSpPr>
            <a:stCxn id="7" idx="3"/>
            <a:endCxn id="54" idx="0"/>
          </p:cNvCxnSpPr>
          <p:nvPr/>
        </p:nvCxnSpPr>
        <p:spPr>
          <a:xfrm>
            <a:off x="6717954" y="702444"/>
            <a:ext cx="1355029" cy="405451"/>
          </a:xfrm>
          <a:prstGeom prst="bentConnector2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4972051" y="879829"/>
            <a:ext cx="2" cy="228067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593466" y="1654373"/>
            <a:ext cx="2474650" cy="467940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9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Единовременная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выплата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sz="1600" b="1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3 000 000,00 руб.</a:t>
            </a:r>
            <a:endParaRPr lang="ru-RU" sz="14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91288" y="2220669"/>
            <a:ext cx="2476828" cy="647345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Единовременное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пособие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3 272 657,39 </a:t>
            </a:r>
            <a:r>
              <a:rPr lang="ru-RU" sz="1600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руб.</a:t>
            </a:r>
            <a:endParaRPr lang="ru-RU" sz="1600" b="1" dirty="0"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rgbClr val="70AD47">
                      <a:lumMod val="75000"/>
                    </a:srgb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kern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(в </a:t>
            </a:r>
            <a:r>
              <a:rPr lang="ru-RU" sz="1200" kern="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связи с признанием </a:t>
            </a:r>
            <a:r>
              <a:rPr lang="ru-RU" sz="1200" kern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негодным к в/</a:t>
            </a:r>
            <a:r>
              <a:rPr lang="ru-RU" sz="1200" kern="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сл</a:t>
            </a:r>
            <a:r>
              <a:rPr lang="ru-RU" sz="1200" kern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200" kern="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93466" y="2967702"/>
            <a:ext cx="2474650" cy="632963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Страховое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обеспечение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400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тяж.ранение</a:t>
            </a:r>
            <a:r>
              <a:rPr lang="ru-RU" sz="1429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429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327 265,73 руб.;</a:t>
            </a:r>
          </a:p>
          <a:p>
            <a:pPr>
              <a:lnSpc>
                <a:spcPts val="1400"/>
              </a:lnSpc>
            </a:pPr>
            <a:r>
              <a:rPr lang="ru-RU" sz="1429" kern="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1429" kern="0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лег.ранение</a:t>
            </a:r>
            <a:r>
              <a:rPr lang="ru-RU" sz="1429" kern="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-</a:t>
            </a:r>
            <a:r>
              <a:rPr lang="ru-RU" sz="1429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81 816,44 руб. 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206762" y="1905370"/>
            <a:ext cx="380468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04584" y="2561942"/>
            <a:ext cx="380468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204584" y="3281259"/>
            <a:ext cx="388884" cy="2925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0" name="Скругленный прямоугольник 119"/>
          <p:cNvSpPr/>
          <p:nvPr/>
        </p:nvSpPr>
        <p:spPr>
          <a:xfrm>
            <a:off x="6819249" y="1648895"/>
            <a:ext cx="2581951" cy="853330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Ежегодная выплата на проведение оздоровительного отдыха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- </a:t>
            </a:r>
            <a:r>
              <a:rPr lang="ru-RU" sz="1600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29 511,36 руб. </a:t>
            </a:r>
          </a:p>
          <a:p>
            <a:pPr algn="ctr">
              <a:lnSpc>
                <a:spcPts val="1600"/>
              </a:lnSpc>
            </a:pPr>
            <a:r>
              <a:rPr lang="ru-RU" sz="1300" kern="0" spc="-5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300" kern="0" spc="-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на каждого ребенка школьного возраста)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549446" y="2738892"/>
            <a:ext cx="2765002" cy="754626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Пенсия по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инвалидности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kern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инвалидам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 и II групп –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85%</a:t>
            </a:r>
          </a:p>
          <a:p>
            <a:pPr algn="ctr">
              <a:lnSpc>
                <a:spcPts val="1400"/>
              </a:lnSpc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инвалидам </a:t>
            </a: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III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группы –</a:t>
            </a:r>
            <a:r>
              <a:rPr lang="ru-RU" sz="1200" kern="0" spc="-2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50%</a:t>
            </a:r>
          </a:p>
          <a:p>
            <a:pPr algn="ctr">
              <a:lnSpc>
                <a:spcPts val="1400"/>
              </a:lnSpc>
            </a:pPr>
            <a:r>
              <a:rPr lang="ru-RU" sz="1200" kern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(от </a:t>
            </a:r>
            <a:r>
              <a:rPr lang="ru-RU" sz="1200" kern="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суммы денежного </a:t>
            </a:r>
            <a:r>
              <a:rPr lang="ru-RU" sz="1200" kern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довольствия)</a:t>
            </a:r>
            <a:endParaRPr lang="ru-RU" sz="1200" kern="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4976578" y="2531988"/>
            <a:ext cx="0" cy="23455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3549446" y="1687893"/>
            <a:ext cx="2765002" cy="860982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488" algn="ctr">
              <a:lnSpc>
                <a:spcPts val="15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Ежемесячная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компенсация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92075">
              <a:lnSpc>
                <a:spcPts val="1600"/>
              </a:lnSpc>
            </a:pPr>
            <a:r>
              <a:rPr lang="en-US" sz="1400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группа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21 922,12 руб.;</a:t>
            </a:r>
          </a:p>
          <a:p>
            <a:pPr marL="92075">
              <a:lnSpc>
                <a:spcPts val="1600"/>
              </a:lnSpc>
            </a:pP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II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группа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10 961,05 руб.;</a:t>
            </a:r>
          </a:p>
          <a:p>
            <a:pPr marL="92075">
              <a:lnSpc>
                <a:spcPts val="1600"/>
              </a:lnSpc>
            </a:pP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III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группа -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4 384,42 </a:t>
            </a:r>
            <a:r>
              <a:rPr lang="ru-RU" sz="1600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руб.</a:t>
            </a:r>
            <a:endParaRPr lang="ru-RU" sz="1600" b="1" dirty="0"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rgbClr val="70AD47">
                      <a:lumMod val="75000"/>
                    </a:srgb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93466" y="3696159"/>
            <a:ext cx="2474650" cy="1049207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Страховое обеспечение </a:t>
            </a:r>
            <a:endParaRPr lang="ru-RU" sz="1600" kern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 установ.инвалидности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kern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90488">
              <a:lnSpc>
                <a:spcPts val="1600"/>
              </a:lnSpc>
            </a:pPr>
            <a:r>
              <a:rPr lang="en-US" sz="1400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 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группа</a:t>
            </a:r>
            <a:r>
              <a:rPr lang="ru-RU" sz="1429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429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2 454 493,05 руб.;</a:t>
            </a:r>
          </a:p>
          <a:p>
            <a:pPr marL="90488">
              <a:lnSpc>
                <a:spcPts val="1600"/>
              </a:lnSpc>
            </a:pPr>
            <a:r>
              <a:rPr lang="en-US" sz="1400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II 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группа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429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1 636 328,71 </a:t>
            </a:r>
            <a:r>
              <a:rPr lang="ru-RU" sz="1600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руб.;</a:t>
            </a:r>
          </a:p>
          <a:p>
            <a:pPr marL="90488">
              <a:lnSpc>
                <a:spcPts val="1600"/>
              </a:lnSpc>
            </a:pPr>
            <a:r>
              <a:rPr lang="en-US" sz="1400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III 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группа -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818 164,36 руб.</a:t>
            </a:r>
          </a:p>
        </p:txBody>
      </p:sp>
      <p:cxnSp>
        <p:nvCxnSpPr>
          <p:cNvPr id="104" name="Прямая со стрелкой 103"/>
          <p:cNvCxnSpPr/>
          <p:nvPr/>
        </p:nvCxnSpPr>
        <p:spPr>
          <a:xfrm>
            <a:off x="4976814" y="1508550"/>
            <a:ext cx="0" cy="23455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3401960" y="1107896"/>
            <a:ext cx="2991019" cy="419038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29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ЕЖЕМЕСЯЧНЫЕ ВЫПЛАТЫ</a:t>
            </a:r>
          </a:p>
        </p:txBody>
      </p:sp>
      <p:cxnSp>
        <p:nvCxnSpPr>
          <p:cNvPr id="150" name="Прямая со стрелкой 149"/>
          <p:cNvCxnSpPr/>
          <p:nvPr/>
        </p:nvCxnSpPr>
        <p:spPr>
          <a:xfrm flipH="1">
            <a:off x="9391368" y="2085392"/>
            <a:ext cx="384818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2362201" y="5537817"/>
            <a:ext cx="3566160" cy="66883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Прием детей </a:t>
            </a: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военнослужащих </a:t>
            </a:r>
            <a:r>
              <a:rPr lang="ru-RU" sz="1400" b="1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без </a:t>
            </a: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вступительных испытаний </a:t>
            </a:r>
            <a:r>
              <a:rPr lang="ru-RU" sz="1400" b="1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бюджетные места </a:t>
            </a: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образовательные организации </a:t>
            </a:r>
          </a:p>
          <a:p>
            <a:pPr algn="ctr">
              <a:lnSpc>
                <a:spcPts val="1200"/>
              </a:lnSpc>
            </a:pP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высшего </a:t>
            </a: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образования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227571" y="5222464"/>
            <a:ext cx="2475344" cy="855645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400"/>
              </a:lnSpc>
            </a:pP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для подготовки к новому виду военно-профессиональной деятельности создан реабилитационно-образовательный центр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48861" y="5535188"/>
            <a:ext cx="1992541" cy="671462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300"/>
              </a:lnSpc>
            </a:pP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Установление </a:t>
            </a: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статуса – </a:t>
            </a:r>
          </a:p>
          <a:p>
            <a:pPr algn="ctr">
              <a:lnSpc>
                <a:spcPts val="1300"/>
              </a:lnSpc>
            </a:pPr>
            <a:r>
              <a:rPr lang="ru-RU" sz="1400" b="1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инвалид </a:t>
            </a: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боевых </a:t>
            </a:r>
            <a:r>
              <a:rPr lang="ru-RU" sz="1400" b="1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действий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5" name="Соединительная линия уступом 94"/>
          <p:cNvCxnSpPr/>
          <p:nvPr/>
        </p:nvCxnSpPr>
        <p:spPr>
          <a:xfrm rot="10800000" flipV="1">
            <a:off x="1252507" y="5065623"/>
            <a:ext cx="1505778" cy="424514"/>
          </a:xfrm>
          <a:prstGeom prst="bentConnector3">
            <a:avLst>
              <a:gd name="adj1" fmla="val 99685"/>
            </a:avLst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9" name="Скругленный прямоугольник 98"/>
          <p:cNvSpPr/>
          <p:nvPr/>
        </p:nvSpPr>
        <p:spPr>
          <a:xfrm>
            <a:off x="7227570" y="4457540"/>
            <a:ext cx="2475344" cy="660703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400"/>
              </a:lnSpc>
            </a:pP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по избранному месту службы подбирается и предлагается служебное и постоянное жилье;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227570" y="3530196"/>
            <a:ext cx="2475344" cy="829571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400"/>
              </a:lnSpc>
            </a:pP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введены воинские должности для дальнейшего прохождения военной службы независимо </a:t>
            </a:r>
          </a:p>
          <a:p>
            <a:pPr algn="ctr">
              <a:lnSpc>
                <a:spcPts val="1400"/>
              </a:lnSpc>
            </a:pP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от тяжести ранения;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227570" y="2784025"/>
            <a:ext cx="2475344" cy="644091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lvl="0" algn="ctr">
              <a:lnSpc>
                <a:spcPts val="1400"/>
              </a:lnSpc>
            </a:pP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утверждена 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специальная программа социальной реабилитации и адаптации</a:t>
            </a: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6987663" y="3118719"/>
            <a:ext cx="378214" cy="62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6995283" y="3948874"/>
            <a:ext cx="378214" cy="62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6997065" y="4798460"/>
            <a:ext cx="378214" cy="62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6985756" y="5669228"/>
            <a:ext cx="378214" cy="62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410356" y="5058249"/>
            <a:ext cx="1627520" cy="4469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678562" y="4654353"/>
            <a:ext cx="1094342" cy="82097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952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100"/>
              </a:lnSpc>
            </a:pPr>
            <a:r>
              <a:rPr lang="ru-RU" sz="1200" i="1" kern="0" spc="-3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ранения </a:t>
            </a:r>
            <a:r>
              <a:rPr lang="ru-RU" sz="1200" i="1" kern="0" spc="-3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приведшие </a:t>
            </a:r>
            <a:endParaRPr lang="ru-RU" sz="1200" i="1" kern="0" spc="-3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ru-RU" sz="1200" i="1" kern="0" spc="-3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 ограничениям </a:t>
            </a:r>
            <a:endParaRPr lang="ru-RU" sz="1200" i="1" kern="0" spc="-3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ru-RU" sz="1200" i="1" kern="0" spc="-3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200" i="1" kern="0" spc="-3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прохождении военной </a:t>
            </a:r>
            <a:r>
              <a:rPr lang="ru-RU" sz="1200" i="1" kern="0" spc="-3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службы 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kern="0" spc="-3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H="1">
            <a:off x="7018826" y="3083944"/>
            <a:ext cx="5664" cy="2623912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4120833" y="5099105"/>
            <a:ext cx="0" cy="434107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2758285" y="4880864"/>
            <a:ext cx="2652071" cy="35477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14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СОЦИАЛЬНЫЕ ГАРАНТИИ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173397" y="4222750"/>
            <a:ext cx="413834" cy="146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214087" y="1317415"/>
            <a:ext cx="203253" cy="2940260"/>
          </a:xfrm>
          <a:prstGeom prst="bentConnector2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>
            <a:off x="9430542" y="1317415"/>
            <a:ext cx="322444" cy="804898"/>
          </a:xfrm>
          <a:prstGeom prst="bentConnector2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6607277" y="1107895"/>
            <a:ext cx="2931412" cy="41904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29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ДРУГИЕ ВЫПЛАТЫ</a:t>
            </a:r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9429750" y="11087"/>
            <a:ext cx="478156" cy="414557"/>
          </a:xfrm>
          <a:prstGeom prst="round2DiagRect">
            <a:avLst>
              <a:gd name="adj1" fmla="val 37671"/>
              <a:gd name="adj2" fmla="val 0"/>
            </a:avLst>
          </a:prstGeom>
          <a:solidFill>
            <a:schemeClr val="accent5">
              <a:alpha val="61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16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21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6315466"/>
            <a:ext cx="4953000" cy="542533"/>
          </a:xfrm>
          <a:prstGeom prst="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36000" rIns="0" bIns="0" rtlCol="0" anchor="ctr"/>
          <a:lstStyle/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5 марта 2022 г. № 98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28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1998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52-ФЗ</a:t>
            </a: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7 ноября 2011 г. № 306-ФЗ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1993 г. № 4468-I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53000" y="6315467"/>
            <a:ext cx="4953000" cy="542533"/>
          </a:xfrm>
          <a:prstGeom prst="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36000" rIns="0" bIns="0" rtlCol="0" anchor="ctr"/>
          <a:lstStyle/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31 декабря 2004 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12 января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5-ФЗ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9 мая 2022 г. № 268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обороны Российской Федерации от 7 апреля 2022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6811"/>
          <a:stretch/>
        </p:blipFill>
        <p:spPr>
          <a:xfrm>
            <a:off x="0" y="-685"/>
            <a:ext cx="9906000" cy="426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272599" y="137148"/>
            <a:ext cx="9957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0979">
              <a:defRPr/>
            </a:pPr>
            <a:r>
              <a:rPr lang="ru-RU" sz="1600" b="1" spc="-30" dirty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СХЕМА ПРЕДОСТАВЛЕНИЯ ПРАВ И СОЦИАЛЬНЫХ ГАРАНТИЙ </a:t>
            </a:r>
            <a:r>
              <a:rPr lang="ru-RU" sz="1600" b="1" spc="-30" dirty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ЧЛЕНАМ СЕМЕЙ ПОГИБШИХ ВОЕННОСЛУЖАЩИХ</a:t>
            </a:r>
            <a:endParaRPr lang="ru-RU" sz="1600" b="1" spc="-30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8047" y="583698"/>
            <a:ext cx="3529907" cy="35477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14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ДЕНЕЖНЫЕ ВЫПЛАТЫ</a:t>
            </a:r>
          </a:p>
        </p:txBody>
      </p:sp>
      <p:cxnSp>
        <p:nvCxnSpPr>
          <p:cNvPr id="14" name="Соединительная линия уступом 13"/>
          <p:cNvCxnSpPr>
            <a:stCxn id="7" idx="1"/>
            <a:endCxn id="50" idx="0"/>
          </p:cNvCxnSpPr>
          <p:nvPr/>
        </p:nvCxnSpPr>
        <p:spPr>
          <a:xfrm rot="10800000" flipV="1">
            <a:off x="2121187" y="761082"/>
            <a:ext cx="1066860" cy="405451"/>
          </a:xfrm>
          <a:prstGeom prst="bentConnector2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6425966" y="1166534"/>
            <a:ext cx="2719440" cy="41904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29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ДРУГИЕ ВЫПЛАТЫ</a:t>
            </a:r>
          </a:p>
        </p:txBody>
      </p:sp>
      <p:cxnSp>
        <p:nvCxnSpPr>
          <p:cNvPr id="57" name="Соединительная линия уступом 56"/>
          <p:cNvCxnSpPr>
            <a:stCxn id="7" idx="3"/>
            <a:endCxn id="54" idx="0"/>
          </p:cNvCxnSpPr>
          <p:nvPr/>
        </p:nvCxnSpPr>
        <p:spPr>
          <a:xfrm>
            <a:off x="6717954" y="761083"/>
            <a:ext cx="1067732" cy="405451"/>
          </a:xfrm>
          <a:prstGeom prst="bentConnector2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4972051" y="938468"/>
            <a:ext cx="2" cy="228067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937596" y="1678020"/>
            <a:ext cx="2371539" cy="563686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9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Единовременная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выплата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sz="1600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5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000 000,00 руб.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935418" y="2361013"/>
            <a:ext cx="2371539" cy="57299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9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Единовременное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пособие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4 908 986,09 руб.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935418" y="3049444"/>
            <a:ext cx="2371539" cy="575421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9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Страховое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обеспечение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3 272 657,39 руб.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566130" y="1961549"/>
            <a:ext cx="380468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63952" y="2656221"/>
            <a:ext cx="380468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5" name="Скругленный прямоугольник 114"/>
          <p:cNvSpPr/>
          <p:nvPr/>
        </p:nvSpPr>
        <p:spPr>
          <a:xfrm>
            <a:off x="3659909" y="3125645"/>
            <a:ext cx="2585768" cy="575420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Пенсия по потере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кормильца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от 6 792 до 29 101 руб.</a:t>
            </a:r>
          </a:p>
          <a:p>
            <a:pPr algn="ctr">
              <a:lnSpc>
                <a:spcPts val="1300"/>
              </a:lnSpc>
            </a:pPr>
            <a:r>
              <a:rPr lang="ru-RU" sz="1143" kern="0" spc="-2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143" kern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ОВЗ+ОВД+НВСЛ</a:t>
            </a:r>
            <a:r>
              <a:rPr lang="ru-RU" sz="1143" kern="0" spc="-2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143" kern="0" spc="-2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478882" y="1682148"/>
            <a:ext cx="2608130" cy="582772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Оплата услуг по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погребению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sz="1600" b="1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49 511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руб.</a:t>
            </a:r>
          </a:p>
          <a:p>
            <a:pPr algn="ctr">
              <a:lnSpc>
                <a:spcPts val="1300"/>
              </a:lnSpc>
            </a:pPr>
            <a:r>
              <a:rPr lang="ru-RU" sz="1200" kern="0" spc="-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(в г. Москве и г. Санкт-Петербурге - </a:t>
            </a:r>
            <a:r>
              <a:rPr lang="ru-RU" sz="1200" b="1" kern="0" spc="-5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66 000 руб.)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6478883" y="2359663"/>
            <a:ext cx="2608130" cy="57434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</a:pPr>
            <a:r>
              <a:rPr lang="ru-RU" sz="15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Оплата расходов на изготовление </a:t>
            </a:r>
          </a:p>
          <a:p>
            <a:pPr algn="ctr">
              <a:lnSpc>
                <a:spcPts val="1400"/>
              </a:lnSpc>
            </a:pPr>
            <a:r>
              <a:rPr lang="ru-RU" sz="15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и установку </a:t>
            </a:r>
            <a:r>
              <a:rPr lang="ru-RU" sz="15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надгробий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5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5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429" b="1" spc="-14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до 41 196 руб.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478882" y="2979881"/>
            <a:ext cx="2608130" cy="696260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5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Ежегодная выплата на проведение оздоровительного </a:t>
            </a:r>
            <a:r>
              <a:rPr lang="ru-RU" sz="15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отдыха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5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- </a:t>
            </a:r>
            <a:r>
              <a:rPr lang="ru-RU" sz="1429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29 </a:t>
            </a:r>
            <a:r>
              <a:rPr lang="ru-RU" sz="1429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511,36 руб. </a:t>
            </a:r>
          </a:p>
          <a:p>
            <a:pPr algn="ctr">
              <a:lnSpc>
                <a:spcPts val="1300"/>
              </a:lnSpc>
            </a:pPr>
            <a:r>
              <a:rPr lang="ru-RU" sz="1200" kern="0" spc="-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(на каждого ребенка школьного возраста)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3200746" y="3846962"/>
            <a:ext cx="3529907" cy="35477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14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СОЦИАЛЬНЫЕ ГАРАНТИИ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848748" y="4411302"/>
            <a:ext cx="3637139" cy="799241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500"/>
              </a:lnSpc>
            </a:pP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Прием детей 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погибших военнослужащих </a:t>
            </a:r>
          </a:p>
          <a:p>
            <a:pPr algn="ctr">
              <a:lnSpc>
                <a:spcPts val="1500"/>
              </a:lnSpc>
            </a:pP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без вступительных испытаний на бюджетные места 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в образовательные организации </a:t>
            </a:r>
          </a:p>
          <a:p>
            <a:pPr algn="ctr">
              <a:lnSpc>
                <a:spcPts val="1500"/>
              </a:lnSpc>
            </a:pP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высшего </a:t>
            </a: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образования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848748" y="5397305"/>
            <a:ext cx="3637139" cy="565148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500"/>
              </a:lnSpc>
            </a:pP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Погашение кредитов, 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оформленных погибшими военнослужащими и членами их </a:t>
            </a: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семей </a:t>
            </a:r>
            <a:b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кредитных организациях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435359" y="4411302"/>
            <a:ext cx="3637139" cy="799241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500"/>
              </a:lnSpc>
            </a:pP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Полное досрочное погашение кредитов, 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предоставленных в рамках </a:t>
            </a:r>
            <a:r>
              <a:rPr lang="ru-RU" sz="1400" b="1" kern="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накопительно</a:t>
            </a: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-ипотечной системы, 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либо выплата накопленных средств членам </a:t>
            </a: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семьи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442162" y="5397305"/>
            <a:ext cx="3637139" cy="565148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 w="127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143" tIns="0" rIns="77143" bIns="0" rtlCol="0" anchor="ctr"/>
          <a:lstStyle/>
          <a:p>
            <a:pPr algn="ctr">
              <a:lnSpc>
                <a:spcPts val="1500"/>
              </a:lnSpc>
            </a:pP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Установление статуса </a:t>
            </a:r>
            <a:r>
              <a:rPr lang="ru-RU" sz="1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члена семьи погибшего </a:t>
            </a:r>
            <a:r>
              <a:rPr lang="ru-RU" sz="1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ветерана боевых </a:t>
            </a:r>
            <a:r>
              <a:rPr lang="ru-RU" sz="1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действий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0" name="Прямая со стрелкой 129"/>
          <p:cNvCxnSpPr/>
          <p:nvPr/>
        </p:nvCxnSpPr>
        <p:spPr>
          <a:xfrm flipH="1">
            <a:off x="4485887" y="4775113"/>
            <a:ext cx="479814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>
            <a:off x="4485887" y="5830642"/>
            <a:ext cx="479811" cy="4938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4965698" y="4775113"/>
            <a:ext cx="479814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4965700" y="5829909"/>
            <a:ext cx="479814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121" idx="2"/>
          </p:cNvCxnSpPr>
          <p:nvPr/>
        </p:nvCxnSpPr>
        <p:spPr>
          <a:xfrm>
            <a:off x="4965700" y="4201732"/>
            <a:ext cx="0" cy="1651913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>
            <a:off x="9087013" y="1982742"/>
            <a:ext cx="397631" cy="205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H="1">
            <a:off x="9087014" y="2649899"/>
            <a:ext cx="397630" cy="6309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0800000" flipV="1">
            <a:off x="570190" y="1370612"/>
            <a:ext cx="206517" cy="1934968"/>
          </a:xfrm>
          <a:prstGeom prst="bentConnector2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972052" y="2943957"/>
            <a:ext cx="0" cy="23455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Скругленный прямоугольник 112"/>
          <p:cNvSpPr/>
          <p:nvPr/>
        </p:nvSpPr>
        <p:spPr>
          <a:xfrm>
            <a:off x="3659908" y="2418164"/>
            <a:ext cx="2585769" cy="57299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Ежемесячное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пособие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ru-RU" sz="1600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668,57 руб.</a:t>
            </a:r>
          </a:p>
          <a:p>
            <a:pPr algn="ctr">
              <a:lnSpc>
                <a:spcPts val="1300"/>
              </a:lnSpc>
            </a:pPr>
            <a:r>
              <a:rPr lang="ru-RU" sz="1200" kern="0" spc="-2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(детям до 18 лет и обучающимся до 23 лет)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4972051" y="2233759"/>
            <a:ext cx="0" cy="23455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3659908" y="1720249"/>
            <a:ext cx="2585770" cy="559558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Ежемесячная 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компенсация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ru-RU" sz="1600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rgbClr val="70AD47">
                        <a:lumMod val="75000"/>
                      </a:srgb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3 653,69 до 10 961,05 руб.</a:t>
            </a:r>
          </a:p>
          <a:p>
            <a:pPr algn="ctr">
              <a:lnSpc>
                <a:spcPts val="1300"/>
              </a:lnSpc>
            </a:pPr>
            <a:r>
              <a:rPr lang="ru-RU" sz="1200" kern="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(в зависимости от состава семьи)</a:t>
            </a:r>
          </a:p>
        </p:txBody>
      </p:sp>
      <p:cxnSp>
        <p:nvCxnSpPr>
          <p:cNvPr id="104" name="Прямая со стрелкой 103"/>
          <p:cNvCxnSpPr/>
          <p:nvPr/>
        </p:nvCxnSpPr>
        <p:spPr>
          <a:xfrm>
            <a:off x="4976814" y="1559569"/>
            <a:ext cx="0" cy="23455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3593279" y="1166535"/>
            <a:ext cx="2719440" cy="419038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29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ЕЖЕМЕСЯЧНЫЕ ВЫПЛАТЫ</a:t>
            </a:r>
          </a:p>
        </p:txBody>
      </p:sp>
      <p:cxnSp>
        <p:nvCxnSpPr>
          <p:cNvPr id="36" name="Соединительная линия уступом 35"/>
          <p:cNvCxnSpPr>
            <a:stCxn id="54" idx="3"/>
          </p:cNvCxnSpPr>
          <p:nvPr/>
        </p:nvCxnSpPr>
        <p:spPr>
          <a:xfrm>
            <a:off x="9145406" y="1376054"/>
            <a:ext cx="339238" cy="1982368"/>
          </a:xfrm>
          <a:prstGeom prst="bentConnector2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endCxn id="120" idx="3"/>
          </p:cNvCxnSpPr>
          <p:nvPr/>
        </p:nvCxnSpPr>
        <p:spPr>
          <a:xfrm flipH="1">
            <a:off x="9087012" y="3322703"/>
            <a:ext cx="437988" cy="5308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529590" y="3305580"/>
            <a:ext cx="414830" cy="6152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761467" y="1166534"/>
            <a:ext cx="2719440" cy="419039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29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ЕДИНОВРЕМЕННЫЕ ВЫПЛАТЫ</a:t>
            </a:r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9429750" y="11087"/>
            <a:ext cx="478156" cy="414557"/>
          </a:xfrm>
          <a:prstGeom prst="round2DiagRect">
            <a:avLst>
              <a:gd name="adj1" fmla="val 37671"/>
              <a:gd name="adj2" fmla="val 0"/>
            </a:avLst>
          </a:prstGeom>
          <a:solidFill>
            <a:schemeClr val="accent5">
              <a:alpha val="61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16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21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952791" y="6113549"/>
            <a:ext cx="4953209" cy="744451"/>
          </a:xfrm>
          <a:prstGeom prst="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36000" rIns="0" bIns="0" rtlCol="0" anchor="ctr"/>
          <a:lstStyle/>
          <a:p>
            <a:pPr algn="just">
              <a:lnSpc>
                <a:spcPts val="9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мая 1994 г. № 460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9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2004 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</a:p>
          <a:p>
            <a:pPr algn="just">
              <a:lnSpc>
                <a:spcPts val="9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9 мая 2022 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268</a:t>
            </a:r>
          </a:p>
          <a:p>
            <a:pPr algn="just">
              <a:lnSpc>
                <a:spcPts val="9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Федеральный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20 августа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117-ФЗ</a:t>
            </a:r>
          </a:p>
          <a:p>
            <a:pPr algn="just">
              <a:lnSpc>
                <a:spcPts val="9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7 октября 2022 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377-ФЗ</a:t>
            </a:r>
          </a:p>
          <a:p>
            <a:pPr algn="just">
              <a:lnSpc>
                <a:spcPts val="9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x-non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 января 1995 г.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x-non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5-ФЗ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-1904" y="6113549"/>
            <a:ext cx="4954904" cy="744451"/>
          </a:xfrm>
          <a:prstGeom prst="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36000" rIns="0" bIns="0" rtlCol="0" anchor="ctr"/>
          <a:lstStyle/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5 марта 2022 г. № 98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7 ноября 2011 г. № 306-ФЗ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28 марта 1998 г. № 52-ФЗ </a:t>
            </a: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4 июня 2011 г. №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128-ФЗ</a:t>
            </a:r>
          </a:p>
          <a:p>
            <a:pPr algn="just">
              <a:lnSpc>
                <a:spcPts val="1000"/>
              </a:lnSpc>
            </a:pPr>
            <a:r>
              <a:rPr lang="ru-RU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12 февраля 1993 г. № 4468-I </a:t>
            </a:r>
          </a:p>
        </p:txBody>
      </p:sp>
    </p:spTree>
    <p:extLst>
      <p:ext uri="{BB962C8B-B14F-4D97-AF65-F5344CB8AC3E}">
        <p14:creationId xmlns:p14="http://schemas.microsoft.com/office/powerpoint/2010/main" val="30164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Овал 57"/>
          <p:cNvSpPr/>
          <p:nvPr/>
        </p:nvSpPr>
        <p:spPr>
          <a:xfrm>
            <a:off x="2898558" y="1819560"/>
            <a:ext cx="990415" cy="9567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Командир воинской части</a:t>
            </a:r>
          </a:p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(10 суток)</a:t>
            </a:r>
            <a:endParaRPr lang="ru-RU" sz="1000" b="1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85" name="Овал 57"/>
          <p:cNvSpPr/>
          <p:nvPr/>
        </p:nvSpPr>
        <p:spPr>
          <a:xfrm>
            <a:off x="88490" y="1735136"/>
            <a:ext cx="1698766" cy="1065563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defRPr/>
            </a:pPr>
            <a:r>
              <a:rPr lang="ru-RU" sz="11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Кадровый орган, осуществляющий выдачу удостоверения</a:t>
            </a:r>
            <a:endParaRPr lang="ru-RU" sz="1000" b="1" dirty="0">
              <a:gradFill flip="none" rotWithShape="1">
                <a:gsLst>
                  <a:gs pos="0">
                    <a:srgbClr val="4F81BD">
                      <a:lumMod val="75000"/>
                      <a:shade val="30000"/>
                      <a:satMod val="115000"/>
                    </a:srgbClr>
                  </a:gs>
                  <a:gs pos="50000">
                    <a:srgbClr val="4F81BD">
                      <a:lumMod val="75000"/>
                      <a:shade val="67500"/>
                      <a:satMod val="115000"/>
                    </a:srgbClr>
                  </a:gs>
                  <a:gs pos="100000">
                    <a:srgbClr val="4F81BD">
                      <a:lumMod val="75000"/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Narrow" panose="020B0606020202030204" pitchFamily="34" charset="0"/>
              <a:cs typeface="Arial" pitchFamily="34" charset="0"/>
            </a:endParaRPr>
          </a:p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(от объединения и выше)</a:t>
            </a:r>
          </a:p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(30 суток)</a:t>
            </a:r>
            <a:endParaRPr lang="ru-RU" sz="1000" b="1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86" name="Штриховая стрелка вправо 185"/>
          <p:cNvSpPr/>
          <p:nvPr/>
        </p:nvSpPr>
        <p:spPr>
          <a:xfrm flipH="1">
            <a:off x="1758189" y="1825826"/>
            <a:ext cx="1132666" cy="382767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обращение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87" name="Штриховая стрелка вправо 186"/>
          <p:cNvSpPr/>
          <p:nvPr/>
        </p:nvSpPr>
        <p:spPr>
          <a:xfrm>
            <a:off x="1787256" y="2402846"/>
            <a:ext cx="1108482" cy="382767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удостоверение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88" name="Штриховая стрелка вправо 187"/>
          <p:cNvSpPr/>
          <p:nvPr/>
        </p:nvSpPr>
        <p:spPr>
          <a:xfrm flipH="1">
            <a:off x="3949469" y="1839874"/>
            <a:ext cx="1132666" cy="382767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обращение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89" name="Штриховая стрелка вправо 188"/>
          <p:cNvSpPr/>
          <p:nvPr/>
        </p:nvSpPr>
        <p:spPr>
          <a:xfrm>
            <a:off x="3978536" y="2416894"/>
            <a:ext cx="1108482" cy="382767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удостоверение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0" name="Овал 57"/>
          <p:cNvSpPr/>
          <p:nvPr/>
        </p:nvSpPr>
        <p:spPr>
          <a:xfrm>
            <a:off x="2898558" y="3647451"/>
            <a:ext cx="990415" cy="95677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Военный комиссариат по месту жительства</a:t>
            </a:r>
          </a:p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(10 суток)</a:t>
            </a:r>
            <a:endParaRPr lang="ru-RU" sz="1000" b="1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2" name="Овал 57"/>
          <p:cNvSpPr/>
          <p:nvPr/>
        </p:nvSpPr>
        <p:spPr>
          <a:xfrm>
            <a:off x="88490" y="3563027"/>
            <a:ext cx="1698766" cy="1065563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defRPr/>
            </a:pPr>
            <a:r>
              <a:rPr lang="ru-RU" sz="11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Военный комиссариат субъекта Российской Федерации</a:t>
            </a:r>
          </a:p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(30 суток)</a:t>
            </a:r>
            <a:endParaRPr lang="ru-RU" sz="1000" b="1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3" name="Штриховая стрелка вправо 192"/>
          <p:cNvSpPr/>
          <p:nvPr/>
        </p:nvSpPr>
        <p:spPr>
          <a:xfrm flipH="1">
            <a:off x="1758189" y="3653717"/>
            <a:ext cx="1132666" cy="382767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обращение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4" name="Штриховая стрелка вправо 193"/>
          <p:cNvSpPr/>
          <p:nvPr/>
        </p:nvSpPr>
        <p:spPr>
          <a:xfrm>
            <a:off x="1787256" y="4230737"/>
            <a:ext cx="1108482" cy="382767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удостоверение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5" name="Штриховая стрелка вправо 194"/>
          <p:cNvSpPr/>
          <p:nvPr/>
        </p:nvSpPr>
        <p:spPr>
          <a:xfrm flipH="1">
            <a:off x="3949469" y="3667765"/>
            <a:ext cx="1132666" cy="382767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обращение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6" name="Штриховая стрелка вправо 195"/>
          <p:cNvSpPr/>
          <p:nvPr/>
        </p:nvSpPr>
        <p:spPr>
          <a:xfrm>
            <a:off x="3978536" y="4244785"/>
            <a:ext cx="1108482" cy="382767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удостоверение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grpSp>
        <p:nvGrpSpPr>
          <p:cNvPr id="197" name="Группа 196"/>
          <p:cNvGrpSpPr/>
          <p:nvPr/>
        </p:nvGrpSpPr>
        <p:grpSpPr>
          <a:xfrm>
            <a:off x="8465923" y="1829294"/>
            <a:ext cx="1440078" cy="2792685"/>
            <a:chOff x="1263761" y="2980309"/>
            <a:chExt cx="1623265" cy="527545"/>
          </a:xfrm>
        </p:grpSpPr>
        <p:sp>
          <p:nvSpPr>
            <p:cNvPr id="198" name="Скругленный прямоугольник 197"/>
            <p:cNvSpPr/>
            <p:nvPr/>
          </p:nvSpPr>
          <p:spPr>
            <a:xfrm>
              <a:off x="1371826" y="2980309"/>
              <a:ext cx="1420993" cy="527545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Arial Narrow" panose="020B0606020202030204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263761" y="3126408"/>
              <a:ext cx="1623265" cy="20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Организации, </a:t>
              </a:r>
            </a:p>
            <a:p>
              <a:pPr algn="ctr"/>
              <a:r>
                <a:rPr lang="ru-RU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предоставляющие </a:t>
              </a:r>
            </a:p>
            <a:p>
              <a:pPr algn="ctr"/>
              <a:r>
                <a:rPr lang="ru-RU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меры </a:t>
              </a:r>
            </a:p>
            <a:p>
              <a:pPr algn="ctr"/>
              <a:r>
                <a:rPr lang="ru-RU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социальной </a:t>
              </a:r>
            </a:p>
            <a:p>
              <a:pPr algn="ctr"/>
              <a:r>
                <a:rPr lang="ru-RU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поддержки</a:t>
              </a:r>
            </a:p>
          </p:txBody>
        </p:sp>
      </p:grpSp>
      <p:sp>
        <p:nvSpPr>
          <p:cNvPr id="201" name="Скругленный прямоугольник 200"/>
          <p:cNvSpPr/>
          <p:nvPr/>
        </p:nvSpPr>
        <p:spPr>
          <a:xfrm>
            <a:off x="5112899" y="1896419"/>
            <a:ext cx="1588870" cy="27926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84" name="Овал 57"/>
          <p:cNvSpPr/>
          <p:nvPr/>
        </p:nvSpPr>
        <p:spPr>
          <a:xfrm>
            <a:off x="5117549" y="2055636"/>
            <a:ext cx="1554418" cy="58519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defRPr/>
            </a:pPr>
            <a:r>
              <a:rPr lang="ru-RU" sz="12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Военнослужащие</a:t>
            </a:r>
            <a:endParaRPr lang="ru-RU" sz="1000" b="1" dirty="0">
              <a:gradFill flip="none" rotWithShape="1">
                <a:gsLst>
                  <a:gs pos="0">
                    <a:srgbClr val="4F81BD">
                      <a:lumMod val="75000"/>
                      <a:shade val="30000"/>
                      <a:satMod val="115000"/>
                    </a:srgbClr>
                  </a:gs>
                  <a:gs pos="50000">
                    <a:srgbClr val="4F81BD">
                      <a:lumMod val="75000"/>
                      <a:shade val="67500"/>
                      <a:satMod val="115000"/>
                    </a:srgbClr>
                  </a:gs>
                  <a:gs pos="100000">
                    <a:srgbClr val="4F81BD">
                      <a:lumMod val="75000"/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1" name="Овал 57"/>
          <p:cNvSpPr/>
          <p:nvPr/>
        </p:nvSpPr>
        <p:spPr>
          <a:xfrm>
            <a:off x="5117549" y="3883527"/>
            <a:ext cx="1554418" cy="58519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Граждане, уволенные </a:t>
            </a:r>
          </a:p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с военной службы,</a:t>
            </a:r>
          </a:p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добровольцы,</a:t>
            </a:r>
          </a:p>
          <a:p>
            <a:pPr algn="ctr" defTabSz="990497">
              <a:defRPr/>
            </a:pPr>
            <a:r>
              <a:rPr lang="ru-RU" sz="1000" b="1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Narrow" panose="020B0606020202030204" pitchFamily="34" charset="0"/>
                <a:cs typeface="Arial" pitchFamily="34" charset="0"/>
              </a:rPr>
              <a:t>члены семей погибших</a:t>
            </a:r>
          </a:p>
        </p:txBody>
      </p:sp>
      <p:sp>
        <p:nvSpPr>
          <p:cNvPr id="204" name="Штриховая стрелка вправо 203"/>
          <p:cNvSpPr/>
          <p:nvPr/>
        </p:nvSpPr>
        <p:spPr>
          <a:xfrm>
            <a:off x="6734392" y="2929877"/>
            <a:ext cx="1789676" cy="842378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Заявление </a:t>
            </a:r>
          </a:p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(с оформленным удостоверением)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05" name="Штриховая стрелка вправо 204"/>
          <p:cNvSpPr/>
          <p:nvPr/>
        </p:nvSpPr>
        <p:spPr>
          <a:xfrm flipH="1">
            <a:off x="6735610" y="2194540"/>
            <a:ext cx="1788458" cy="495646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Меры социальной поддержки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06" name="Штриховая стрелка вправо 205"/>
          <p:cNvSpPr/>
          <p:nvPr/>
        </p:nvSpPr>
        <p:spPr>
          <a:xfrm flipH="1">
            <a:off x="6739075" y="3947847"/>
            <a:ext cx="1788458" cy="495646"/>
          </a:xfrm>
          <a:prstGeom prst="stripedRightArrow">
            <a:avLst>
              <a:gd name="adj1" fmla="val 542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Меры социальной поддержки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6811"/>
          <a:stretch/>
        </p:blipFill>
        <p:spPr>
          <a:xfrm>
            <a:off x="0" y="-685"/>
            <a:ext cx="9906000" cy="426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-272599" y="137148"/>
            <a:ext cx="9957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0979">
              <a:defRPr/>
            </a:pPr>
            <a:r>
              <a:rPr lang="ru-RU" sz="1600" b="1" spc="-30" dirty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СХЕМА ВЫДАЧИ УДОСТОВЕРЕНИЯ ВЕТЕРАНА БОЕВЫХ </a:t>
            </a:r>
            <a:r>
              <a:rPr lang="ru-RU" sz="1600" b="1" spc="-30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ДЕЙСТВИЙ</a:t>
            </a:r>
            <a:endParaRPr lang="ru-RU" sz="1600" b="1" spc="-30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9429750" y="11087"/>
            <a:ext cx="478156" cy="414557"/>
          </a:xfrm>
          <a:prstGeom prst="round2DiagRect">
            <a:avLst>
              <a:gd name="adj1" fmla="val 37671"/>
              <a:gd name="adj2" fmla="val 0"/>
            </a:avLst>
          </a:prstGeom>
          <a:solidFill>
            <a:schemeClr val="accent5">
              <a:alpha val="61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16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21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" y="261326"/>
            <a:ext cx="9895637" cy="6591912"/>
          </a:xfrm>
          <a:prstGeom prst="rect">
            <a:avLst/>
          </a:prstGeom>
        </p:spPr>
      </p:pic>
      <p:pic>
        <p:nvPicPr>
          <p:cNvPr id="184" name="Picture 2" descr="https://img2.freepng.ru/20180517/ppe/kisspng-computer-icons-russian-ruble-font-awesome-5afe0c4d244d70.1129825615265987331487.jpg">
            <a:extLst>
              <a:ext uri="{FF2B5EF4-FFF2-40B4-BE49-F238E27FC236}">
                <a16:creationId xmlns:a16="http://schemas.microsoft.com/office/drawing/2014/main" xmlns="" id="{80D6DA63-BC10-410A-9198-7EB817A0E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62" b="97308" l="10000" r="90000">
                        <a14:foregroundMark x1="43222" y1="5962" x2="66000" y2="10192"/>
                        <a14:foregroundMark x1="38444" y1="92115" x2="39556" y2="83269"/>
                        <a14:foregroundMark x1="37333" y1="97308" x2="39000" y2="9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1" r="22111"/>
          <a:stretch/>
        </p:blipFill>
        <p:spPr bwMode="auto">
          <a:xfrm>
            <a:off x="5960957" y="5452978"/>
            <a:ext cx="491269" cy="4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Овал 57"/>
          <p:cNvSpPr/>
          <p:nvPr/>
        </p:nvSpPr>
        <p:spPr>
          <a:xfrm>
            <a:off x="3003208" y="5321996"/>
            <a:ext cx="3650934" cy="77400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17000" rIns="0" bIns="195000" rtlCol="0" anchor="ctr"/>
          <a:lstStyle/>
          <a:p>
            <a:pPr algn="ctr" defTabSz="990497">
              <a:defRPr/>
            </a:pPr>
            <a:endParaRPr lang="ru-RU" sz="1029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>
            <a:endCxn id="266" idx="3"/>
          </p:cNvCxnSpPr>
          <p:nvPr/>
        </p:nvCxnSpPr>
        <p:spPr>
          <a:xfrm flipH="1" flipV="1">
            <a:off x="4357315" y="2213603"/>
            <a:ext cx="761366" cy="6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255081" y="2300671"/>
            <a:ext cx="245394" cy="310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502325" y="1793714"/>
            <a:ext cx="1656444" cy="830998"/>
            <a:chOff x="4626257" y="2874421"/>
            <a:chExt cx="1529025" cy="552082"/>
          </a:xfrm>
        </p:grpSpPr>
        <p:sp>
          <p:nvSpPr>
            <p:cNvPr id="277" name="Скругленный прямоугольник 276"/>
            <p:cNvSpPr/>
            <p:nvPr/>
          </p:nvSpPr>
          <p:spPr>
            <a:xfrm>
              <a:off x="4637174" y="2894155"/>
              <a:ext cx="1475009" cy="52754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6">
                <a:latin typeface="Arial Narrow" panose="020B0606020202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26257" y="2874421"/>
              <a:ext cx="1529025" cy="55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Arial Narrow" panose="020B0606020202030204" pitchFamily="34" charset="0"/>
                </a:rPr>
                <a:t>Военнослужащему выдается Первичная медицинская карточка Форма № 100</a:t>
              </a:r>
              <a:endParaRPr lang="ru-RU" sz="3200" b="1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61" name="Прямая со стрелкой 60"/>
          <p:cNvCxnSpPr>
            <a:stCxn id="266" idx="1"/>
          </p:cNvCxnSpPr>
          <p:nvPr/>
        </p:nvCxnSpPr>
        <p:spPr>
          <a:xfrm flipH="1">
            <a:off x="2136782" y="2213603"/>
            <a:ext cx="368962" cy="6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7674134" y="3669739"/>
            <a:ext cx="4330" cy="873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677746" y="3684288"/>
            <a:ext cx="1067325" cy="1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 стрелкой 309"/>
          <p:cNvCxnSpPr/>
          <p:nvPr/>
        </p:nvCxnSpPr>
        <p:spPr>
          <a:xfrm flipH="1">
            <a:off x="5240539" y="4083868"/>
            <a:ext cx="2441489" cy="1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/>
          <p:cNvSpPr txBox="1"/>
          <p:nvPr/>
        </p:nvSpPr>
        <p:spPr>
          <a:xfrm>
            <a:off x="3910427" y="5408915"/>
            <a:ext cx="21055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Зачисление денежных </a:t>
            </a:r>
            <a:r>
              <a:rPr lang="ru-RU" sz="1100" dirty="0">
                <a:latin typeface="Arial Narrow" panose="020B0606020202030204" pitchFamily="34" charset="0"/>
              </a:rPr>
              <a:t>средства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в </a:t>
            </a:r>
            <a:r>
              <a:rPr lang="ru-RU" sz="1100" dirty="0">
                <a:latin typeface="Arial Narrow" panose="020B0606020202030204" pitchFamily="34" charset="0"/>
              </a:rPr>
              <a:t>размере 3 млн. рублей на счет военнослужащего</a:t>
            </a: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271" y="810232"/>
            <a:ext cx="1256569" cy="825568"/>
          </a:xfrm>
          <a:prstGeom prst="rect">
            <a:avLst/>
          </a:prstGeom>
        </p:spPr>
      </p:pic>
      <p:pic>
        <p:nvPicPr>
          <p:cNvPr id="322" name="Рисунок 3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V="1">
            <a:off x="3216426" y="5391926"/>
            <a:ext cx="757398" cy="605013"/>
          </a:xfrm>
          <a:prstGeom prst="rect">
            <a:avLst/>
          </a:prstGeom>
        </p:spPr>
      </p:pic>
      <p:sp>
        <p:nvSpPr>
          <p:cNvPr id="325" name="TextBox 324"/>
          <p:cNvSpPr txBox="1"/>
          <p:nvPr/>
        </p:nvSpPr>
        <p:spPr>
          <a:xfrm>
            <a:off x="4458203" y="927091"/>
            <a:ext cx="196335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1050" b="1" dirty="0">
                <a:latin typeface="Arial Narrow" panose="020B0606020202030204" pitchFamily="34" charset="0"/>
              </a:rPr>
              <a:t>ПОЛУЧЕНИЕ ВОЕННОСЛУЖАЩИМ РАНЕНИЯ </a:t>
            </a:r>
          </a:p>
          <a:p>
            <a:pPr algn="ctr">
              <a:lnSpc>
                <a:spcPts val="1260"/>
              </a:lnSpc>
            </a:pPr>
            <a:r>
              <a:rPr lang="ru-RU" sz="1050" b="1" dirty="0">
                <a:latin typeface="Arial Narrow" panose="020B0606020202030204" pitchFamily="34" charset="0"/>
              </a:rPr>
              <a:t>(КОНТУЗИИ, ТРАВМЫ, УВЕЧЬЯ)</a:t>
            </a:r>
            <a:endParaRPr lang="ru-RU" sz="1050" dirty="0">
              <a:latin typeface="Arial Narrow" panose="020B0606020202030204" pitchFamily="34" charset="0"/>
            </a:endParaRPr>
          </a:p>
        </p:txBody>
      </p:sp>
      <p:cxnSp>
        <p:nvCxnSpPr>
          <p:cNvPr id="326" name="Прямая со стрелкой 325"/>
          <p:cNvCxnSpPr>
            <a:stCxn id="324" idx="2"/>
          </p:cNvCxnSpPr>
          <p:nvPr/>
        </p:nvCxnSpPr>
        <p:spPr>
          <a:xfrm flipH="1">
            <a:off x="4318581" y="1684277"/>
            <a:ext cx="419591" cy="390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 стрелкой 326"/>
          <p:cNvCxnSpPr>
            <a:stCxn id="324" idx="2"/>
          </p:cNvCxnSpPr>
          <p:nvPr/>
        </p:nvCxnSpPr>
        <p:spPr>
          <a:xfrm>
            <a:off x="4738172" y="1684277"/>
            <a:ext cx="399559" cy="374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6811"/>
          <a:stretch/>
        </p:blipFill>
        <p:spPr>
          <a:xfrm>
            <a:off x="0" y="-7518"/>
            <a:ext cx="9906000" cy="542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6" name="Прямоугольник 65"/>
          <p:cNvSpPr/>
          <p:nvPr/>
        </p:nvSpPr>
        <p:spPr>
          <a:xfrm>
            <a:off x="-272599" y="121355"/>
            <a:ext cx="99576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0979">
              <a:lnSpc>
                <a:spcPts val="1500"/>
              </a:lnSpc>
              <a:defRPr/>
            </a:pPr>
            <a:r>
              <a:rPr lang="ru-RU" sz="1600" b="1" dirty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ПОРЯДОК ОСУЩЕСТВЛЕНИЯ ЕДИНОВРЕМЕННОЙ ВЫПЛАТЫ В РАЗМЕРЕ 3 МЛН. РУБЛЕЙ </a:t>
            </a:r>
            <a:br>
              <a:rPr lang="ru-RU" sz="1600" b="1" dirty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</a:br>
            <a:r>
              <a:rPr lang="ru-RU" sz="1600" b="1" dirty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В СЛУЧАЕ РАНЕНИЯ (КОНТУЗИИ, ТРАВМЫ, </a:t>
            </a:r>
            <a:r>
              <a:rPr lang="ru-RU" sz="1600" b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УВЕЧЬЯ) ПО </a:t>
            </a:r>
            <a:r>
              <a:rPr lang="ru-RU" sz="1600" b="1" dirty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УКАЗУ ПРЕЗИДЕНТА РОССИЙСКОЙ </a:t>
            </a:r>
            <a:r>
              <a:rPr lang="ru-RU" sz="1600" b="1" dirty="0" smtClean="0">
                <a:gradFill flip="none" rotWithShape="1">
                  <a:gsLst>
                    <a:gs pos="0">
                      <a:srgbClr val="002060">
                        <a:lumMod val="6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cs typeface="Arial" pitchFamily="34" charset="0"/>
                <a:sym typeface="Wingdings" pitchFamily="2" charset="2"/>
              </a:rPr>
              <a:t>ФЕДЕРАЦИИ № 98</a:t>
            </a:r>
            <a:endParaRPr lang="ru-RU" sz="1600" b="1" dirty="0">
              <a:gradFill flip="none" rotWithShape="1">
                <a:gsLst>
                  <a:gs pos="0">
                    <a:srgbClr val="002060">
                      <a:lumMod val="6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7" name="Овал 57"/>
          <p:cNvSpPr/>
          <p:nvPr/>
        </p:nvSpPr>
        <p:spPr>
          <a:xfrm>
            <a:off x="5095759" y="1963810"/>
            <a:ext cx="2128674" cy="49486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92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Гражданское медицинское учреждение</a:t>
            </a:r>
          </a:p>
          <a:p>
            <a:pPr algn="ctr" defTabSz="990497">
              <a:defRPr/>
            </a:pPr>
            <a:endParaRPr lang="ru-RU" sz="1083" b="1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24" name="Овал 57"/>
          <p:cNvSpPr/>
          <p:nvPr/>
        </p:nvSpPr>
        <p:spPr>
          <a:xfrm>
            <a:off x="3003207" y="761597"/>
            <a:ext cx="3469929" cy="92268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17000" rIns="0" bIns="195000" rtlCol="0" anchor="ctr"/>
          <a:lstStyle/>
          <a:p>
            <a:pPr algn="ctr" defTabSz="990497">
              <a:defRPr/>
            </a:pPr>
            <a:endParaRPr lang="ru-RU" sz="1029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83441" y="3761327"/>
            <a:ext cx="103079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9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 3-х </a:t>
            </a:r>
          </a:p>
          <a:p>
            <a:pPr algn="ctr">
              <a:lnSpc>
                <a:spcPts val="800"/>
              </a:lnSpc>
            </a:pPr>
            <a:r>
              <a:rPr lang="ru-RU" sz="9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экземплярах</a:t>
            </a:r>
            <a:endParaRPr lang="ru-RU" sz="9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Прямоугольник с двумя скругленными противолежащими углами 69"/>
          <p:cNvSpPr/>
          <p:nvPr/>
        </p:nvSpPr>
        <p:spPr>
          <a:xfrm>
            <a:off x="9429750" y="106337"/>
            <a:ext cx="478156" cy="414557"/>
          </a:xfrm>
          <a:prstGeom prst="round2DiagRect">
            <a:avLst>
              <a:gd name="adj1" fmla="val 37671"/>
              <a:gd name="adj2" fmla="val 0"/>
            </a:avLst>
          </a:prstGeom>
          <a:solidFill>
            <a:schemeClr val="accent5">
              <a:alpha val="61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16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21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Овал 57"/>
          <p:cNvSpPr/>
          <p:nvPr/>
        </p:nvSpPr>
        <p:spPr>
          <a:xfrm>
            <a:off x="2505744" y="1965740"/>
            <a:ext cx="1851571" cy="49572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defRPr/>
            </a:pP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МОСН</a:t>
            </a:r>
          </a:p>
        </p:txBody>
      </p:sp>
      <p:sp>
        <p:nvSpPr>
          <p:cNvPr id="268" name="Овал 57"/>
          <p:cNvSpPr/>
          <p:nvPr/>
        </p:nvSpPr>
        <p:spPr>
          <a:xfrm>
            <a:off x="3746347" y="2630067"/>
            <a:ext cx="1870870" cy="45472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Госпиталь МО РФ</a:t>
            </a:r>
          </a:p>
          <a:p>
            <a:pPr algn="ctr" defTabSz="990497">
              <a:defRPr/>
            </a:pPr>
            <a:endParaRPr lang="ru-RU" sz="1200" b="1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586928" y="3929329"/>
            <a:ext cx="4351514" cy="3085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Подготовка справки о ранении военнослужащего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586929" y="4512228"/>
            <a:ext cx="4351513" cy="4203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spc="-30" dirty="0">
                <a:solidFill>
                  <a:schemeClr val="tx1"/>
                </a:solidFill>
                <a:latin typeface="Arial Narrow" panose="020B0606020202030204" pitchFamily="34" charset="0"/>
              </a:rPr>
              <a:t>Внесение в ПИРО «АЛУШТА» </a:t>
            </a:r>
          </a:p>
          <a:p>
            <a:pPr algn="ctr">
              <a:lnSpc>
                <a:spcPts val="1500"/>
              </a:lnSpc>
            </a:pPr>
            <a:r>
              <a:rPr lang="ru-RU" sz="1600" b="1" spc="-30" dirty="0">
                <a:solidFill>
                  <a:schemeClr val="tx1"/>
                </a:solidFill>
                <a:latin typeface="Arial Narrow" panose="020B0606020202030204" pitchFamily="34" charset="0"/>
              </a:rPr>
              <a:t>электронно-графической копии справки о ранении </a:t>
            </a: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4763135" y="3664219"/>
            <a:ext cx="0" cy="255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2586928" y="3350058"/>
            <a:ext cx="4351514" cy="3236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Установление личности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военнослужащего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4759523" y="4237885"/>
            <a:ext cx="0" cy="255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Скругленный прямоугольник 103"/>
          <p:cNvSpPr/>
          <p:nvPr/>
        </p:nvSpPr>
        <p:spPr>
          <a:xfrm>
            <a:off x="7803775" y="3511901"/>
            <a:ext cx="1906871" cy="344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lnSpc>
                <a:spcPts val="1200"/>
              </a:lnSpc>
            </a:pP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Военнослужащему </a:t>
            </a:r>
          </a:p>
          <a:p>
            <a:pPr algn="ctr" defTabSz="990497">
              <a:lnSpc>
                <a:spcPts val="1200"/>
              </a:lnSpc>
            </a:pP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на руки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05" name="Прямая со стрелкой 104"/>
          <p:cNvCxnSpPr/>
          <p:nvPr/>
        </p:nvCxnSpPr>
        <p:spPr>
          <a:xfrm>
            <a:off x="4773295" y="3105646"/>
            <a:ext cx="0" cy="255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7667037" y="4113840"/>
            <a:ext cx="1067325" cy="1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Скругленный прямоугольник 107"/>
          <p:cNvSpPr/>
          <p:nvPr/>
        </p:nvSpPr>
        <p:spPr>
          <a:xfrm>
            <a:off x="7793041" y="3960376"/>
            <a:ext cx="1908628" cy="3087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lnSpc>
                <a:spcPts val="1200"/>
              </a:lnSpc>
            </a:pP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На хранение </a:t>
            </a:r>
          </a:p>
          <a:p>
            <a:pPr algn="ctr" defTabSz="990497">
              <a:lnSpc>
                <a:spcPts val="1200"/>
              </a:lnSpc>
            </a:pP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 медучреждении</a:t>
            </a: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flipV="1">
            <a:off x="7664656" y="4526180"/>
            <a:ext cx="1067325" cy="1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7788474" y="4373454"/>
            <a:ext cx="1913195" cy="339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90497">
              <a:lnSpc>
                <a:spcPts val="1200"/>
              </a:lnSpc>
            </a:pP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 финансовый орган </a:t>
            </a:r>
          </a:p>
          <a:p>
            <a:pPr algn="ctr" defTabSz="990497">
              <a:lnSpc>
                <a:spcPts val="1200"/>
              </a:lnSpc>
            </a:pP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 котором состоит в/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сл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28148</TotalTime>
  <Words>1184</Words>
  <Application>Microsoft Office PowerPoint</Application>
  <PresentationFormat>Лист A4 (210x297 мм)</PresentationFormat>
  <Paragraphs>213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Honor</dc:creator>
  <cp:lastModifiedBy>Майоров_МВ</cp:lastModifiedBy>
  <cp:revision>645</cp:revision>
  <cp:lastPrinted>2023-07-22T16:28:30Z</cp:lastPrinted>
  <dcterms:created xsi:type="dcterms:W3CDTF">2021-06-19T07:32:56Z</dcterms:created>
  <dcterms:modified xsi:type="dcterms:W3CDTF">2024-05-29T14:48:09Z</dcterms:modified>
</cp:coreProperties>
</file>